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2" r:id="rId2"/>
    <p:sldId id="268" r:id="rId3"/>
    <p:sldId id="271" r:id="rId4"/>
    <p:sldId id="263" r:id="rId5"/>
    <p:sldId id="264" r:id="rId6"/>
    <p:sldId id="265" r:id="rId7"/>
    <p:sldId id="266" r:id="rId8"/>
    <p:sldId id="267" r:id="rId9"/>
    <p:sldId id="269" r:id="rId10"/>
    <p:sldId id="270" r:id="rId11"/>
    <p:sldId id="256" r:id="rId12"/>
    <p:sldId id="258" r:id="rId13"/>
    <p:sldId id="259" r:id="rId14"/>
    <p:sldId id="260" r:id="rId15"/>
    <p:sldId id="274" r:id="rId16"/>
    <p:sldId id="275" r:id="rId17"/>
    <p:sldId id="261" r:id="rId18"/>
    <p:sldId id="273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3150E"/>
    <a:srgbClr val="2516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63" autoAdjust="0"/>
    <p:restoredTop sz="94660"/>
  </p:normalViewPr>
  <p:slideViewPr>
    <p:cSldViewPr snapToGrid="0">
      <p:cViewPr>
        <p:scale>
          <a:sx n="75" d="100"/>
          <a:sy n="75" d="100"/>
        </p:scale>
        <p:origin x="189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FFED0-95F6-402B-A943-A135899F50A6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AECEA-D34F-4DE4-8125-7893C6717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96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2BC9A-4B91-4C6A-BE63-6FB43F960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1DAB5F-1774-4373-BB64-8ABFC71B1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7BA96-C478-436F-976A-1BEAB26FE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0D058-4D0C-454D-8412-5B6C6EF3023D}" type="datetime1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DA345-BEEE-4473-8BFF-8EDEC986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35174-03C2-405C-A35B-97995FFB7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936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4B8DE-F472-4685-A07A-820548088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C1800-252F-483C-9DAC-EA196D64AA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EB1C5-F331-4E2F-8281-4D0F2CA5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FE89-BA24-449E-8FC7-4F4DCA54A72A}" type="datetime1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18523-C217-48CD-BAD0-F3F0F699A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22AF-2A19-47A6-8295-D9A7E638A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18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4EBEE4-B596-4F1F-A748-3358FD846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3B76C-8660-4B68-89A8-CAF93BB8C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47B1-5A9D-4551-821F-000E33C42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E8F97C-BCA1-4641-91A2-565071D7175B}" type="datetime1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C1C3A-FC53-4B1D-B180-19D10CF2C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37615-495F-43C1-B041-10294904C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952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3A71-B1F1-4EC7-B2EF-B027B1064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1734B-33AD-4F0C-B23A-D2753385A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4B0B0-04A1-42FD-9013-66AAC9120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3843-39A2-4AC3-9CF8-1621DD1CF09E}" type="datetime1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B31A0-E36D-4D13-BADC-780AD01BE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880F2-FE55-4143-B1E3-97C18D6B0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24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6111E-0F7F-4155-BB91-4ED43B561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04C7F-5172-4BFB-9293-EF4590C35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0F316-BC95-4EAB-BA72-5758CA6EF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B8E6-AEF9-49EA-A7A3-8FA5AFB2C446}" type="datetime1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6FD770-6CFC-4E87-A5E9-72CD7EC4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C2960-F0EC-4915-9115-BD4664D19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9DA60-D2AA-41D3-A2D3-3CA3AACC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7E120B-DF7E-4FC9-BF94-A95BB0B096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FB5D1C-5B32-4766-8723-1E73D6373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B24AD1-DD50-4799-9578-0B113E5D1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4696E-4FB1-4F0C-959D-F7A39C0C69B9}" type="datetime1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30BBE-B431-4D2C-B069-493C5B56C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AD7E8-2F6A-4FC8-A22A-FE82884A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79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3C0D0-8A8B-4FAB-811B-0670E372B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BF644-A495-4E49-93F1-ACE91D6A8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A30CB7-7444-4E8D-80A4-7A87EA1E2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F31BFA-97F2-4629-BC02-0044D4BC0F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F5DE4F-B386-4D04-BCFF-596CF4F6C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10A6F-60DF-4E20-AF5D-898A2C87A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A2013D-9535-4B91-8F0D-58D233DE11F4}" type="datetime1">
              <a:rPr lang="en-US" smtClean="0"/>
              <a:t>6/6/22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AB3160-2C2B-4FB0-8D55-E760A4D91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EF52A-13C3-4DAB-9315-46247E9D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7694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C768B-3B34-4BAD-8944-5D401BA51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9CBAC5-20FF-459E-A936-BBD817E20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A6FA8-E1B8-4A66-A84C-3B67DDF4E3C4}" type="datetime1">
              <a:rPr lang="en-US" smtClean="0"/>
              <a:t>6/6/22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3FCE44-B227-4C17-A949-540711351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529AC9-712F-40C6-98EE-3FA4C39C1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16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2C62C2-FAA8-45D0-AF7C-013A96F30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D96EC-4BBE-4EB9-9A56-AEF3ABDEF0D7}" type="datetime1">
              <a:rPr lang="en-US" smtClean="0"/>
              <a:t>6/6/22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DBFDAA-7DE0-49C4-AD16-9F6262FF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8B0C6-977A-444A-8791-CB7C71933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5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5F3E1-C9F8-4436-92F3-514641AB1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2BB02-BAA9-44BA-B4D4-9F27DB116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6E3C41-3C19-4B87-9AAF-1162BB7A43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A8791-9265-4B30-9089-DBB566A70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6EA4-8CDF-4CD8-84E1-452B25F60D8F}" type="datetime1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34A413-885C-457D-9E5F-62033D23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09DFC-1559-4FC7-B454-0ACAB3438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93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2E10D-3CE2-47D5-AB60-8251D6725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5DB464-6B57-47E3-8AE5-0134A94E38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0F1D57-C99E-41D0-AB8A-87BA16DEAA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1B28B-5E20-4E1B-B122-3602FF3B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43C8B-905B-43A3-BC79-2EAEADA7EC10}" type="datetime1">
              <a:rPr lang="en-US" smtClean="0"/>
              <a:t>6/6/22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A4566D-0329-4A6F-862E-580EC7B82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7A7CFD-B066-4B8F-B0EA-541FA2B56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8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6CB5E-796B-4FD2-9468-E3A122899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812676-74B7-4A7D-8CE9-C73E77676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14DAD-4E32-4F4A-94F1-0FE5789A3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29493-CB9C-444A-86BD-E8306DBEB8E5}" type="datetime1">
              <a:rPr lang="en-US" smtClean="0"/>
              <a:t>6/6/22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A2B53-2046-4CB4-8F28-3EF226DA5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F6EC90-8B86-4174-ACB8-6A5A375B2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F82FE7-853C-49BC-93A8-CDCCD4D88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1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maging-resource.com/IMCOMP/COMPS01.HTM" TargetMode="Externa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D020E-20CA-AA3D-77A7-6831CA8597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19" r="10780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539652-85C8-4B01-99B2-F117170B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Activity 2:</a:t>
            </a:r>
            <a:br>
              <a:rPr lang="en-US" sz="6000" b="1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6000" b="1" dirty="0">
                <a:latin typeface="Arial Black" panose="020B0604020202020204" pitchFamily="34" charset="0"/>
                <a:cs typeface="Arial Black" panose="020B0604020202020204" pitchFamily="34" charset="0"/>
              </a:rPr>
              <a:t>Spectral imaging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3A588-8406-485A-A466-57C6DD04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Physics 301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Semester, AY 2021-2022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Submitted by: Mark Jeremy G. Narag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Student Number: 2014-64423</a:t>
            </a: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Program: PhD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17CCB6-8E60-4AED-A8B6-945D948A1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0536" y="6356350"/>
            <a:ext cx="2487168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F82FE7-853C-49BC-93A8-CDCCD4D88F37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34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BC759655-1A31-E5D5-63DE-5793D32E95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97" cy="6858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B871F4A-87CA-4535-BF59-16D3CDC64360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II.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Step-by-step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code for patch rendering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89BE8A-D983-1A1C-0D6C-9A537863FE7D}"/>
              </a:ext>
            </a:extLst>
          </p:cNvPr>
          <p:cNvSpPr/>
          <p:nvPr/>
        </p:nvSpPr>
        <p:spPr>
          <a:xfrm>
            <a:off x="205200" y="326571"/>
            <a:ext cx="11749852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F36CC4A-8104-4449-9D3C-BFF6A40EA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9667" y="424769"/>
            <a:ext cx="7405385" cy="635991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F9DA9-9C34-4347-9CBC-2908781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" y="679269"/>
            <a:ext cx="10909663" cy="5497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Applying equation 2: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D61E7-8580-43F2-A300-5E57178435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781" r="9267"/>
          <a:stretch/>
        </p:blipFill>
        <p:spPr>
          <a:xfrm>
            <a:off x="296323" y="3161212"/>
            <a:ext cx="2688052" cy="1115158"/>
          </a:xfrm>
          <a:prstGeom prst="rect">
            <a:avLst/>
          </a:prstGeom>
        </p:spPr>
      </p:pic>
      <p:sp>
        <p:nvSpPr>
          <p:cNvPr id="9" name="Left Bracket 8">
            <a:extLst>
              <a:ext uri="{FF2B5EF4-FFF2-40B4-BE49-F238E27FC236}">
                <a16:creationId xmlns:a16="http://schemas.microsoft.com/office/drawing/2014/main" id="{F7A252A5-978D-4C46-A5E1-46AF1451D568}"/>
              </a:ext>
            </a:extLst>
          </p:cNvPr>
          <p:cNvSpPr/>
          <p:nvPr/>
        </p:nvSpPr>
        <p:spPr>
          <a:xfrm>
            <a:off x="5549915" y="1520189"/>
            <a:ext cx="223868" cy="117076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4EFF98E7-CE15-489D-83C8-BF6DEF3E8DB3}"/>
              </a:ext>
            </a:extLst>
          </p:cNvPr>
          <p:cNvSpPr/>
          <p:nvPr/>
        </p:nvSpPr>
        <p:spPr>
          <a:xfrm>
            <a:off x="5553022" y="2998469"/>
            <a:ext cx="220761" cy="1168583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288FFF-BC71-4206-A624-8002200E4AA0}"/>
              </a:ext>
            </a:extLst>
          </p:cNvPr>
          <p:cNvCxnSpPr>
            <a:cxnSpLocks/>
            <a:stCxn id="34" idx="3"/>
            <a:endCxn id="9" idx="1"/>
          </p:cNvCxnSpPr>
          <p:nvPr/>
        </p:nvCxnSpPr>
        <p:spPr>
          <a:xfrm flipV="1">
            <a:off x="2974764" y="2105569"/>
            <a:ext cx="2575151" cy="138878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F6D1A3-E7FC-4703-B78E-52E593F54A01}"/>
              </a:ext>
            </a:extLst>
          </p:cNvPr>
          <p:cNvCxnSpPr>
            <a:cxnSpLocks/>
            <a:stCxn id="35" idx="3"/>
            <a:endCxn id="10" idx="1"/>
          </p:cNvCxnSpPr>
          <p:nvPr/>
        </p:nvCxnSpPr>
        <p:spPr>
          <a:xfrm flipV="1">
            <a:off x="2649372" y="3582761"/>
            <a:ext cx="2903650" cy="3921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A251BD-3601-4FFC-AEF0-CE37037F1181}"/>
              </a:ext>
            </a:extLst>
          </p:cNvPr>
          <p:cNvSpPr txBox="1"/>
          <p:nvPr/>
        </p:nvSpPr>
        <p:spPr>
          <a:xfrm>
            <a:off x="444137" y="1446570"/>
            <a:ext cx="26094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Instead of rendering just a single patch on the Macbeth chart, let’s automate it and render everything!!</a:t>
            </a: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34C709D4-4709-4337-A668-4DBB620D5DCE}"/>
              </a:ext>
            </a:extLst>
          </p:cNvPr>
          <p:cNvSpPr/>
          <p:nvPr/>
        </p:nvSpPr>
        <p:spPr>
          <a:xfrm>
            <a:off x="5219520" y="624977"/>
            <a:ext cx="220760" cy="790522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F493F5-F177-4FB4-9D50-8BBE52267589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3053622" y="1020238"/>
            <a:ext cx="2165898" cy="108805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2ADBBE30-8A8A-47DE-A664-C47E172E9FF4}"/>
              </a:ext>
            </a:extLst>
          </p:cNvPr>
          <p:cNvSpPr/>
          <p:nvPr/>
        </p:nvSpPr>
        <p:spPr>
          <a:xfrm>
            <a:off x="880165" y="3291841"/>
            <a:ext cx="2094599" cy="405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07EE78F-BDDC-4904-A451-32B10B25D5F1}"/>
              </a:ext>
            </a:extLst>
          </p:cNvPr>
          <p:cNvSpPr/>
          <p:nvPr/>
        </p:nvSpPr>
        <p:spPr>
          <a:xfrm>
            <a:off x="1136469" y="3772435"/>
            <a:ext cx="1512903" cy="4050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C6040E89-75D9-4CCB-B0C8-7C944F065730}"/>
              </a:ext>
            </a:extLst>
          </p:cNvPr>
          <p:cNvSpPr/>
          <p:nvPr/>
        </p:nvSpPr>
        <p:spPr>
          <a:xfrm>
            <a:off x="5553022" y="4429238"/>
            <a:ext cx="220761" cy="677379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B36377-8CF2-49B3-ABD0-5C1B93857A91}"/>
              </a:ext>
            </a:extLst>
          </p:cNvPr>
          <p:cNvSpPr/>
          <p:nvPr/>
        </p:nvSpPr>
        <p:spPr>
          <a:xfrm>
            <a:off x="255648" y="3405052"/>
            <a:ext cx="378313" cy="579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83ABE3B-4396-4BB9-BFE8-E1A9DA4EB6AF}"/>
              </a:ext>
            </a:extLst>
          </p:cNvPr>
          <p:cNvCxnSpPr>
            <a:cxnSpLocks/>
          </p:cNvCxnSpPr>
          <p:nvPr/>
        </p:nvCxnSpPr>
        <p:spPr>
          <a:xfrm>
            <a:off x="444137" y="3995124"/>
            <a:ext cx="4996143" cy="772803"/>
          </a:xfrm>
          <a:prstGeom prst="bentConnector3">
            <a:avLst>
              <a:gd name="adj1" fmla="val 32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1086080-2F47-4D2F-A545-6E0B464BA238}"/>
              </a:ext>
            </a:extLst>
          </p:cNvPr>
          <p:cNvSpPr txBox="1"/>
          <p:nvPr/>
        </p:nvSpPr>
        <p:spPr>
          <a:xfrm>
            <a:off x="836023" y="4475539"/>
            <a:ext cx="26094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Remember that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V_n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has a value between 0 and 1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895854F3-3ED1-46C5-89C0-AF66500E8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6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C86E0676-972E-E003-24B9-3BF5D3E17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4292251-3CF3-30E8-72D2-76C5DAA4AC13}"/>
              </a:ext>
            </a:extLst>
          </p:cNvPr>
          <p:cNvSpPr/>
          <p:nvPr/>
        </p:nvSpPr>
        <p:spPr>
          <a:xfrm>
            <a:off x="237506" y="326571"/>
            <a:ext cx="11673445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AC2287-9D7E-4227-8919-3C1401ACC714}"/>
              </a:ext>
            </a:extLst>
          </p:cNvPr>
          <p:cNvSpPr txBox="1"/>
          <p:nvPr/>
        </p:nvSpPr>
        <p:spPr>
          <a:xfrm>
            <a:off x="313902" y="513015"/>
            <a:ext cx="9718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1: Rendered Macbeth chart under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CIE Illuminant A</a:t>
            </a:r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B718A90-225E-48DE-ABDF-572BE8069D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2" y="1202489"/>
            <a:ext cx="7344001" cy="548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0F9149-C552-4F69-B43E-A3E0494ED653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III. Rendered Macbeth Chart under different illuminance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1F8F6BF-37F7-4EC8-A182-7690D60BAF9A}"/>
              </a:ext>
            </a:extLst>
          </p:cNvPr>
          <p:cNvGrpSpPr>
            <a:grpSpLocks/>
          </p:cNvGrpSpPr>
          <p:nvPr/>
        </p:nvGrpSpPr>
        <p:grpSpPr bwMode="auto">
          <a:xfrm>
            <a:off x="7614030" y="2683450"/>
            <a:ext cx="4401081" cy="3353807"/>
            <a:chOff x="0" y="-23"/>
            <a:chExt cx="395" cy="26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3F67A47-9372-448B-BE14-C672CAE4F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3"/>
              <a:ext cx="384" cy="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1A47E414-335F-4087-B8B4-A4AFDAE72D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29"/>
              <a:ext cx="36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7432" tIns="27432" rIns="0" bIns="0" anchor="t" upright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defRPr sz="1000"/>
              </a:pPr>
              <a:r>
                <a:rPr lang="en-US" sz="1400" b="0" i="0" u="none" strike="noStrike" baseline="0" dirty="0">
                  <a:solidFill>
                    <a:srgbClr val="000000"/>
                  </a:solidFill>
                  <a:latin typeface="Verdana"/>
                  <a:ea typeface="Verdana"/>
                </a:rPr>
                <a:t>1           2        3         4          5        6</a:t>
              </a: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defRPr sz="1000"/>
              </a:pPr>
              <a:r>
                <a:rPr lang="en-US" sz="1400" b="0" i="0" u="none" strike="noStrike" baseline="0" dirty="0">
                  <a:solidFill>
                    <a:srgbClr val="000000"/>
                  </a:solidFill>
                  <a:latin typeface="Verdana"/>
                  <a:ea typeface="Verdana"/>
                </a:rPr>
                <a:t>7        8           9       10         11       12</a:t>
              </a: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defRPr sz="1000"/>
              </a:pPr>
              <a:r>
                <a:rPr lang="en-US" sz="1400" b="0" i="0" u="none" strike="noStrike" baseline="0" dirty="0">
                  <a:solidFill>
                    <a:srgbClr val="000000"/>
                  </a:solidFill>
                  <a:latin typeface="Verdana"/>
                  <a:ea typeface="Verdana"/>
                </a:rPr>
                <a:t>13       14       15       16       17        18</a:t>
              </a: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lnSpc>
                  <a:spcPts val="1600"/>
                </a:lnSpc>
                <a:defRPr sz="1000"/>
              </a:pPr>
              <a:r>
                <a:rPr lang="en-US" sz="1400" b="0" i="0" u="none" strike="noStrike" baseline="0" dirty="0">
                  <a:solidFill>
                    <a:srgbClr val="000000"/>
                  </a:solidFill>
                  <a:latin typeface="Verdana"/>
                  <a:ea typeface="Verdana"/>
                </a:rPr>
                <a:t>19      20        21        22       23       24       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1EC6966-7F46-4E95-B709-62B14136A650}"/>
              </a:ext>
            </a:extLst>
          </p:cNvPr>
          <p:cNvSpPr txBox="1"/>
          <p:nvPr/>
        </p:nvSpPr>
        <p:spPr>
          <a:xfrm>
            <a:off x="7762063" y="6037257"/>
            <a:ext cx="4598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Macbeth color checker from</a:t>
            </a:r>
            <a:r>
              <a:rPr lang="sv-SE" sz="1400" dirty="0"/>
              <a:t>: http://www.rit-mcsl.org/UsefulData/MacbethColorChecker.xls</a:t>
            </a:r>
            <a:r>
              <a:rPr lang="en-US" sz="1400" dirty="0"/>
              <a:t> 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5139876-9D3F-4D35-BBE5-D98247C1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38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67736766-A433-B709-9E97-4401146948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4B8FBBC-3877-8151-AE6F-9F06DC8B3203}"/>
              </a:ext>
            </a:extLst>
          </p:cNvPr>
          <p:cNvSpPr/>
          <p:nvPr/>
        </p:nvSpPr>
        <p:spPr>
          <a:xfrm>
            <a:off x="237506" y="326571"/>
            <a:ext cx="11673445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C55A4F85-158C-4E78-B34E-7326ECC0E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04" y="1202489"/>
            <a:ext cx="7343999" cy="5486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75ECD-CC00-48D7-AB07-69533ECCAF74}"/>
              </a:ext>
            </a:extLst>
          </p:cNvPr>
          <p:cNvSpPr txBox="1"/>
          <p:nvPr/>
        </p:nvSpPr>
        <p:spPr>
          <a:xfrm>
            <a:off x="313904" y="533697"/>
            <a:ext cx="10241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2: Rendered Macbeth chart under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CIE Illuminant D65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7DAE79-33E5-4302-9851-87BB61C53969}"/>
              </a:ext>
            </a:extLst>
          </p:cNvPr>
          <p:cNvSpPr txBox="1"/>
          <p:nvPr/>
        </p:nvSpPr>
        <p:spPr>
          <a:xfrm>
            <a:off x="7762063" y="6037257"/>
            <a:ext cx="4598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Macbeth color checker from</a:t>
            </a:r>
            <a:r>
              <a:rPr lang="sv-SE" sz="1400" dirty="0"/>
              <a:t>: http://www.rit-mcsl.org/UsefulData/MacbethColorChecker.xls</a:t>
            </a:r>
            <a:r>
              <a:rPr lang="en-US" sz="1400" dirty="0"/>
              <a:t>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92948B-B6E2-483A-B05D-955E0B576FAD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III. Rendered Macbeth Chart under different illuminance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9B42A-0730-4E84-8E2F-D9C4B657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12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BB6E1A-2FB9-AC6C-0DBC-411D05EBACCF}"/>
              </a:ext>
            </a:extLst>
          </p:cNvPr>
          <p:cNvGrpSpPr>
            <a:grpSpLocks/>
          </p:cNvGrpSpPr>
          <p:nvPr/>
        </p:nvGrpSpPr>
        <p:grpSpPr bwMode="auto">
          <a:xfrm>
            <a:off x="7614030" y="2683450"/>
            <a:ext cx="4401081" cy="3353807"/>
            <a:chOff x="0" y="-23"/>
            <a:chExt cx="395" cy="26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66A2F0-C5F4-12D0-BDF2-1FE088C176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23"/>
              <a:ext cx="384" cy="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38E7C954-3CFB-0077-CB6B-14ECDC96BC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" y="29"/>
              <a:ext cx="36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xmlns:mc="http://schemas.openxmlformats.org/markup-compatibility/2006" val="FFFFFF" mc:Ignorable="a14" a14:legacySpreadsheetColorIndex="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xmlns:mc="http://schemas.openxmlformats.org/markup-compatibility/2006" val="000000" mc:Ignorable="a14" a14:legacySpreadsheetColorIndex="64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27432" tIns="27432" rIns="0" bIns="0" anchor="t" upright="1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defRPr sz="1000"/>
              </a:pPr>
              <a:r>
                <a:rPr lang="en-US" sz="1400" b="0" i="0" u="none" strike="noStrike" baseline="0" dirty="0">
                  <a:solidFill>
                    <a:srgbClr val="000000"/>
                  </a:solidFill>
                  <a:latin typeface="Verdana"/>
                  <a:ea typeface="Verdana"/>
                </a:rPr>
                <a:t>1           2        3         4          5        6</a:t>
              </a: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defRPr sz="1000"/>
              </a:pPr>
              <a:r>
                <a:rPr lang="en-US" sz="1400" b="0" i="0" u="none" strike="noStrike" baseline="0" dirty="0">
                  <a:solidFill>
                    <a:srgbClr val="000000"/>
                  </a:solidFill>
                  <a:latin typeface="Verdana"/>
                  <a:ea typeface="Verdana"/>
                </a:rPr>
                <a:t>7        8           9       10         11       12</a:t>
              </a: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defRPr sz="1000"/>
              </a:pPr>
              <a:r>
                <a:rPr lang="en-US" sz="1400" b="0" i="0" u="none" strike="noStrike" baseline="0" dirty="0">
                  <a:solidFill>
                    <a:srgbClr val="000000"/>
                  </a:solidFill>
                  <a:latin typeface="Verdana"/>
                  <a:ea typeface="Verdana"/>
                </a:rPr>
                <a:t>13       14       15       16       17        18</a:t>
              </a: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defRPr sz="1000"/>
              </a:pPr>
              <a:endParaRPr lang="en-US" sz="1400" b="0" i="0" u="none" strike="noStrike" baseline="0" dirty="0">
                <a:solidFill>
                  <a:srgbClr val="000000"/>
                </a:solidFill>
                <a:latin typeface="Verdana"/>
                <a:ea typeface="Verdana"/>
              </a:endParaRPr>
            </a:p>
            <a:p>
              <a:pPr algn="l" rtl="0">
                <a:lnSpc>
                  <a:spcPts val="1600"/>
                </a:lnSpc>
                <a:defRPr sz="1000"/>
              </a:pPr>
              <a:r>
                <a:rPr lang="en-US" sz="1400" b="0" i="0" u="none" strike="noStrike" baseline="0" dirty="0">
                  <a:solidFill>
                    <a:srgbClr val="000000"/>
                  </a:solidFill>
                  <a:latin typeface="Verdana"/>
                  <a:ea typeface="Verdana"/>
                </a:rPr>
                <a:t>19      20        21        22       23       24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6793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8C340A32-1139-7754-99BC-58BC7A1045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447BC9F-DA11-0AC9-92E7-73609F3633AF}"/>
              </a:ext>
            </a:extLst>
          </p:cNvPr>
          <p:cNvSpPr/>
          <p:nvPr/>
        </p:nvSpPr>
        <p:spPr>
          <a:xfrm>
            <a:off x="237506" y="326571"/>
            <a:ext cx="11673445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378171-A3B8-4ACC-9EE2-B5B904D63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Figure 4:Subtle difference of A (back) and D65 (front)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A3853-3769-4349-AA4D-4BC067FCD7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374" y="5305174"/>
            <a:ext cx="2362200" cy="871789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On patch 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DFCE13-0A8A-4E6E-898E-B3854BE3E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70" y="2238124"/>
            <a:ext cx="3048000" cy="30670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322BC5-EB6D-475D-A958-D0B8FA9E8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7568" y="2304891"/>
            <a:ext cx="2762250" cy="284797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FFF9BC7-F088-482B-808A-B7E81A9F758A}"/>
              </a:ext>
            </a:extLst>
          </p:cNvPr>
          <p:cNvSpPr txBox="1">
            <a:spLocks/>
          </p:cNvSpPr>
          <p:nvPr/>
        </p:nvSpPr>
        <p:spPr>
          <a:xfrm>
            <a:off x="3697618" y="5331172"/>
            <a:ext cx="2362200" cy="8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On patch 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088BA1-8515-428C-A5E5-AE47EBF9B2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403" y="2304891"/>
            <a:ext cx="2828925" cy="2828925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91AFEDB-E2EE-47C0-86C0-D8E5E16010D3}"/>
              </a:ext>
            </a:extLst>
          </p:cNvPr>
          <p:cNvSpPr txBox="1">
            <a:spLocks/>
          </p:cNvSpPr>
          <p:nvPr/>
        </p:nvSpPr>
        <p:spPr>
          <a:xfrm>
            <a:off x="6752108" y="5350040"/>
            <a:ext cx="2362200" cy="8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On patch 9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A7E9199-EA10-4A52-AC86-A4A97F1D1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2658" y="2238124"/>
            <a:ext cx="2933700" cy="3000375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2779C08-02B2-46FD-8FEA-CB0A28249762}"/>
              </a:ext>
            </a:extLst>
          </p:cNvPr>
          <p:cNvSpPr txBox="1">
            <a:spLocks/>
          </p:cNvSpPr>
          <p:nvPr/>
        </p:nvSpPr>
        <p:spPr>
          <a:xfrm>
            <a:off x="9501352" y="5331171"/>
            <a:ext cx="2362200" cy="871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On patch 18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19B4F8-1D8F-434E-BE35-6C8E8B93A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13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090978-7053-5661-F8B2-E9A0CACA4467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III. Rendered Macbeth Chart under different illuminance</a:t>
            </a:r>
          </a:p>
        </p:txBody>
      </p:sp>
    </p:spTree>
    <p:extLst>
      <p:ext uri="{BB962C8B-B14F-4D97-AF65-F5344CB8AC3E}">
        <p14:creationId xmlns:p14="http://schemas.microsoft.com/office/powerpoint/2010/main" val="7258098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5EBA81FD-C4D8-B132-91E0-20404093C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08DEF5-E756-CB26-5013-4F1AB2906743}"/>
              </a:ext>
            </a:extLst>
          </p:cNvPr>
          <p:cNvSpPr/>
          <p:nvPr/>
        </p:nvSpPr>
        <p:spPr>
          <a:xfrm>
            <a:off x="237506" y="326571"/>
            <a:ext cx="11673445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8B826FA-A38B-4B2E-9EB0-12490F357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31" y="1026140"/>
            <a:ext cx="7619058" cy="57142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28C158-24A3-4395-A196-023AB65DF38B}"/>
              </a:ext>
            </a:extLst>
          </p:cNvPr>
          <p:cNvSpPr txBox="1"/>
          <p:nvPr/>
        </p:nvSpPr>
        <p:spPr>
          <a:xfrm>
            <a:off x="237506" y="502920"/>
            <a:ext cx="11673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Figure 3: Rendered Macbeth chart under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different Fluorescent lamps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(play in gif)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1EFE5D-1D6E-45A5-8ACE-D291BD234B33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III. Rendered Macbeth Chart under different illuminance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551F3E-2EB5-4059-84B8-B7BE34346B5C}"/>
              </a:ext>
            </a:extLst>
          </p:cNvPr>
          <p:cNvSpPr txBox="1"/>
          <p:nvPr/>
        </p:nvSpPr>
        <p:spPr>
          <a:xfrm>
            <a:off x="7956659" y="3813115"/>
            <a:ext cx="37229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From the rendered Macbeth charts in Figures 1-4, it is obvious that the changes in color under different illuminances is perceptible. </a:t>
            </a:r>
          </a:p>
          <a:p>
            <a:endParaRPr 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Now, let’s try to render a scene under different illuminances AND camera!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3C4F664-57DA-49F6-AB19-DC7A2F17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1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755378C8-D7B6-37CF-BC40-8CBCF2820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05FAB7-86E4-6F79-9F4C-100FEA57A7E3}"/>
              </a:ext>
            </a:extLst>
          </p:cNvPr>
          <p:cNvSpPr/>
          <p:nvPr/>
        </p:nvSpPr>
        <p:spPr>
          <a:xfrm>
            <a:off x="224326" y="348690"/>
            <a:ext cx="11673445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73D81-75D6-F0F3-4AF5-E23BFFB4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457F9-C6EE-41CA-57FB-7E3BE6E2A93B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IV. Rendered scene </a:t>
            </a:r>
            <a:r>
              <a:rPr lang="en-US" dirty="0" err="1"/>
              <a:t>Matlab</a:t>
            </a:r>
            <a:r>
              <a:rPr lang="en-US" dirty="0"/>
              <a:t> code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C05D25-CF5A-6FE3-04F6-C12724508B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434"/>
          <a:stretch/>
        </p:blipFill>
        <p:spPr>
          <a:xfrm>
            <a:off x="5697199" y="1347748"/>
            <a:ext cx="6165899" cy="28483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9B28EE-F707-2E26-7DF5-DD870D57B74F}"/>
              </a:ext>
            </a:extLst>
          </p:cNvPr>
          <p:cNvSpPr txBox="1"/>
          <p:nvPr/>
        </p:nvSpPr>
        <p:spPr>
          <a:xfrm>
            <a:off x="606342" y="653132"/>
            <a:ext cx="102957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But first, let’s visit our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code and how to modify it. I downloaded the natural scenes from Hyperspectral Images of Natural Scenes 2004 [2]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(special mention to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Jonel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 who gave me the link who told me he got it from Christian)</a:t>
            </a:r>
            <a:endParaRPr lang="en-US" sz="16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63D0D-92F5-D5E2-0E14-85FE7BFB3A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82" y="1303070"/>
            <a:ext cx="5454707" cy="39982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420428-833C-E42D-E8DF-137C584E8A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3688" b="45506"/>
          <a:stretch/>
        </p:blipFill>
        <p:spPr>
          <a:xfrm>
            <a:off x="261200" y="4821804"/>
            <a:ext cx="5436000" cy="13056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EADF52-422A-C889-1A75-3A5797562AA0}"/>
              </a:ext>
            </a:extLst>
          </p:cNvPr>
          <p:cNvSpPr txBox="1"/>
          <p:nvPr/>
        </p:nvSpPr>
        <p:spPr>
          <a:xfrm>
            <a:off x="294230" y="6584130"/>
            <a:ext cx="116035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[2] https://</a:t>
            </a:r>
            <a:r>
              <a:rPr lang="en-US" sz="1100" dirty="0" err="1"/>
              <a:t>personalpages.manchester.ac.uk</a:t>
            </a:r>
            <a:r>
              <a:rPr lang="en-US" sz="1100" dirty="0"/>
              <a:t>/staff/</a:t>
            </a:r>
            <a:r>
              <a:rPr lang="en-US" sz="1100" dirty="0" err="1"/>
              <a:t>david.foster</a:t>
            </a:r>
            <a:r>
              <a:rPr lang="en-US" sz="1100" dirty="0"/>
              <a:t>/Hyperspectral_images_of_natural_scenes_04.html?fbclid=IwAR3WbQSIq4KgB1A1d810yBQz9l6zW9czwS0ppx28w5rKXBoW5iLbNeKAxkc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62C6A-6190-656D-AE43-6EDD0890F54D}"/>
              </a:ext>
            </a:extLst>
          </p:cNvPr>
          <p:cNvSpPr txBox="1"/>
          <p:nvPr/>
        </p:nvSpPr>
        <p:spPr>
          <a:xfrm>
            <a:off x="6177280" y="4365098"/>
            <a:ext cx="3606800" cy="1578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0A6184-0861-7D38-11A9-60CDEB8E7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3051" y="4529806"/>
            <a:ext cx="3537366" cy="157850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1DE0F35-4381-0744-73BC-4EB5F9FB3371}"/>
              </a:ext>
            </a:extLst>
          </p:cNvPr>
          <p:cNvSpPr txBox="1"/>
          <p:nvPr/>
        </p:nvSpPr>
        <p:spPr>
          <a:xfrm>
            <a:off x="9448800" y="4506686"/>
            <a:ext cx="222504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When we download the scene, we will get 5 files in the folder. The one with the biggest size contains the reflectance of the scene, pixel-per-pixel in range 400 to 720nm in intervals of 10nm. See line 98-101.</a:t>
            </a:r>
          </a:p>
        </p:txBody>
      </p:sp>
    </p:spTree>
    <p:extLst>
      <p:ext uri="{BB962C8B-B14F-4D97-AF65-F5344CB8AC3E}">
        <p14:creationId xmlns:p14="http://schemas.microsoft.com/office/powerpoint/2010/main" val="444289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755378C8-D7B6-37CF-BC40-8CBCF2820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-20" y="10"/>
            <a:ext cx="1219200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05FAB7-86E4-6F79-9F4C-100FEA57A7E3}"/>
              </a:ext>
            </a:extLst>
          </p:cNvPr>
          <p:cNvSpPr/>
          <p:nvPr/>
        </p:nvSpPr>
        <p:spPr>
          <a:xfrm>
            <a:off x="237506" y="326571"/>
            <a:ext cx="11673445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373D81-75D6-F0F3-4AF5-E23BFFB46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4457F9-C6EE-41CA-57FB-7E3BE6E2A93B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IV. Rendered scene </a:t>
            </a:r>
            <a:r>
              <a:rPr lang="en-US" dirty="0" err="1"/>
              <a:t>Matlab</a:t>
            </a:r>
            <a:r>
              <a:rPr lang="en-US" dirty="0"/>
              <a:t>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D87AE-3D3A-FFAF-ED36-2C9E82A32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666" y="503237"/>
            <a:ext cx="6555701" cy="62232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34835A-83E8-E6B2-762F-126E1994E463}"/>
              </a:ext>
            </a:extLst>
          </p:cNvPr>
          <p:cNvSpPr txBox="1"/>
          <p:nvPr/>
        </p:nvSpPr>
        <p:spPr>
          <a:xfrm>
            <a:off x="6270172" y="2177143"/>
            <a:ext cx="52948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The size of the reflectance data is M⨯N⨯33, where M and N are the dimensions and 33 is the corresponding reflectance per wavelength. We removed 710 nm and 720 nm previously.</a:t>
            </a:r>
          </a:p>
          <a:p>
            <a:pPr algn="just"/>
            <a:endParaRPr lang="en-US" sz="1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just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The code is similar from the one we have in rendering Macbeth charts. We just added several for loops (</a:t>
            </a:r>
            <a:r>
              <a:rPr lang="en-US" sz="1400" dirty="0" err="1">
                <a:latin typeface="Arial Narrow" panose="020B0604020202020204" pitchFamily="34" charset="0"/>
                <a:cs typeface="Arial Narrow" panose="020B0604020202020204" pitchFamily="34" charset="0"/>
              </a:rPr>
              <a:t>x,y,z</a:t>
            </a:r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) to iterate the process of computing the new RGB values for each pixel of the scene (lines 114, 118, 120).</a:t>
            </a:r>
          </a:p>
          <a:p>
            <a:pPr algn="just"/>
            <a:endParaRPr lang="en-US" sz="1400" dirty="0">
              <a:latin typeface="Arial Narrow" panose="020B0604020202020204" pitchFamily="34" charset="0"/>
              <a:cs typeface="Arial Narrow" panose="020B0604020202020204" pitchFamily="34" charset="0"/>
            </a:endParaRPr>
          </a:p>
          <a:p>
            <a:pPr algn="just"/>
            <a:r>
              <a:rPr lang="en-US" sz="1400" dirty="0">
                <a:latin typeface="Arial Narrow" panose="020B0604020202020204" pitchFamily="34" charset="0"/>
                <a:cs typeface="Arial Narrow" panose="020B0604020202020204" pitchFamily="34" charset="0"/>
              </a:rPr>
              <a:t>PS I’m a python apologist so I’m used to applying for loops. I am quite aware that I can still shorten my code, but I like the step-by-step view of for loops. Example, I realize that I don’t need the for loop in z. I can just stop at x and y and use R_lambda_1(x, y, :). But it’s just a matter of the language you’re used to. I’ll adapt soon.</a:t>
            </a:r>
          </a:p>
        </p:txBody>
      </p:sp>
    </p:spTree>
    <p:extLst>
      <p:ext uri="{BB962C8B-B14F-4D97-AF65-F5344CB8AC3E}">
        <p14:creationId xmlns:p14="http://schemas.microsoft.com/office/powerpoint/2010/main" val="1002998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2F6E4777-B8B2-C4CB-AEFA-66D6E22EA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29DF431-F9B8-C043-E322-228A48FF2020}"/>
              </a:ext>
            </a:extLst>
          </p:cNvPr>
          <p:cNvSpPr/>
          <p:nvPr/>
        </p:nvSpPr>
        <p:spPr>
          <a:xfrm>
            <a:off x="237506" y="326571"/>
            <a:ext cx="11673445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1403D-BFA2-4F30-B597-B86DFC124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6EA463-9F18-47FB-BFCC-049214A0F6F2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IV. Rendered scene under different illuminances</a:t>
            </a:r>
          </a:p>
        </p:txBody>
      </p:sp>
      <p:pic>
        <p:nvPicPr>
          <p:cNvPr id="6" name="Content Placeholder 5" descr="A group of buildings&#10;&#10;Description automatically generated with low confidence">
            <a:extLst>
              <a:ext uri="{FF2B5EF4-FFF2-40B4-BE49-F238E27FC236}">
                <a16:creationId xmlns:a16="http://schemas.microsoft.com/office/drawing/2014/main" id="{76F21528-0B77-1B44-5015-EB626EF540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" b="4158"/>
          <a:stretch/>
        </p:blipFill>
        <p:spPr>
          <a:xfrm>
            <a:off x="423017" y="875736"/>
            <a:ext cx="5621467" cy="5138696"/>
          </a:xfrm>
        </p:spPr>
      </p:pic>
      <p:pic>
        <p:nvPicPr>
          <p:cNvPr id="7" name="Picture 6" descr="A close-up of a flower&#10;&#10;Description automatically generated with medium confidence">
            <a:extLst>
              <a:ext uri="{FF2B5EF4-FFF2-40B4-BE49-F238E27FC236}">
                <a16:creationId xmlns:a16="http://schemas.microsoft.com/office/drawing/2014/main" id="{7BB0B51F-BDAA-7EE4-2559-BBB763524C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5" b="4184"/>
          <a:stretch/>
        </p:blipFill>
        <p:spPr>
          <a:xfrm>
            <a:off x="6186988" y="875735"/>
            <a:ext cx="5586681" cy="51386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5D4DE6-F0A8-62CE-39D6-66B8A5BF642A}"/>
              </a:ext>
            </a:extLst>
          </p:cNvPr>
          <p:cNvSpPr txBox="1"/>
          <p:nvPr/>
        </p:nvSpPr>
        <p:spPr>
          <a:xfrm>
            <a:off x="500743" y="424543"/>
            <a:ext cx="1011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5. Rendered two scenes under different illuminances using Canon 5D (play in gif)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F8A0C-7EA5-09CA-4D14-CD90C0A4D90F}"/>
              </a:ext>
            </a:extLst>
          </p:cNvPr>
          <p:cNvSpPr txBox="1"/>
          <p:nvPr/>
        </p:nvSpPr>
        <p:spPr>
          <a:xfrm>
            <a:off x="655512" y="6096292"/>
            <a:ext cx="10935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is another proof that different light sources affects the color of an image -  and that color is an unstable feature of an image.</a:t>
            </a:r>
          </a:p>
        </p:txBody>
      </p:sp>
    </p:spTree>
    <p:extLst>
      <p:ext uri="{BB962C8B-B14F-4D97-AF65-F5344CB8AC3E}">
        <p14:creationId xmlns:p14="http://schemas.microsoft.com/office/powerpoint/2010/main" val="24168098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E0F8C236-E885-02A4-BB22-86D053F010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22DDAA-C616-408A-71E9-6C38BAF79C87}"/>
              </a:ext>
            </a:extLst>
          </p:cNvPr>
          <p:cNvSpPr/>
          <p:nvPr/>
        </p:nvSpPr>
        <p:spPr>
          <a:xfrm>
            <a:off x="237506" y="326571"/>
            <a:ext cx="11673445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E63A1-E77C-2F4F-BFE0-80B3816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18</a:t>
            </a:fld>
            <a:endParaRPr lang="en-US"/>
          </a:p>
        </p:txBody>
      </p:sp>
      <p:pic>
        <p:nvPicPr>
          <p:cNvPr id="10" name="Content Placeholder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43E2B310-A44B-308A-50C6-FD3BADAD2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65" r="12701" b="21824"/>
          <a:stretch/>
        </p:blipFill>
        <p:spPr>
          <a:xfrm>
            <a:off x="500743" y="891847"/>
            <a:ext cx="9016958" cy="578521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3F9B9B-C727-D0DF-06C2-5ECAA13FF01A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IV. Rendered scene under different illuminances and camera sensitivities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5BBE51-88D8-9804-1E7C-572C11F96CFF}"/>
              </a:ext>
            </a:extLst>
          </p:cNvPr>
          <p:cNvSpPr txBox="1"/>
          <p:nvPr/>
        </p:nvSpPr>
        <p:spPr>
          <a:xfrm>
            <a:off x="500743" y="424543"/>
            <a:ext cx="10112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6. Rendered scenes under different illuminances and different cameras (play in gif)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B462CF-AED9-D988-6CDD-4CE4185642EC}"/>
              </a:ext>
            </a:extLst>
          </p:cNvPr>
          <p:cNvSpPr txBox="1"/>
          <p:nvPr/>
        </p:nvSpPr>
        <p:spPr>
          <a:xfrm>
            <a:off x="9481233" y="3946106"/>
            <a:ext cx="22646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see here that in all illuminances, NIKON D1X produces a warmer tone than CANON 5D. This is a proof again that camera sensitivities affect the color of an image.</a:t>
            </a:r>
          </a:p>
        </p:txBody>
      </p:sp>
    </p:spTree>
    <p:extLst>
      <p:ext uri="{BB962C8B-B14F-4D97-AF65-F5344CB8AC3E}">
        <p14:creationId xmlns:p14="http://schemas.microsoft.com/office/powerpoint/2010/main" val="2986313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1A0E7-0BD4-1B6D-A26F-4117B9EE4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900CDE-74B5-AFD8-478F-6B6553D222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344541"/>
              </p:ext>
            </p:extLst>
          </p:nvPr>
        </p:nvGraphicFramePr>
        <p:xfrm>
          <a:off x="361121" y="263201"/>
          <a:ext cx="10515600" cy="58521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153464184"/>
                    </a:ext>
                  </a:extLst>
                </a:gridCol>
                <a:gridCol w="5663485">
                  <a:extLst>
                    <a:ext uri="{9D8B030D-6E8A-4147-A177-3AD203B41FA5}">
                      <a16:colId xmlns:a16="http://schemas.microsoft.com/office/drawing/2014/main" val="3474013473"/>
                    </a:ext>
                  </a:extLst>
                </a:gridCol>
                <a:gridCol w="1346915">
                  <a:extLst>
                    <a:ext uri="{9D8B030D-6E8A-4147-A177-3AD203B41FA5}">
                      <a16:colId xmlns:a16="http://schemas.microsoft.com/office/drawing/2014/main" val="3628518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PH" sz="1800" b="1">
                          <a:effectLst/>
                          <a:latin typeface="Arial" panose="020B0604020202020204" pitchFamily="34" charset="0"/>
                        </a:rPr>
                        <a:t>CRITERIA </a:t>
                      </a:r>
                      <a:endParaRPr lang="en-PH" sz="4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800" b="1">
                          <a:effectLst/>
                          <a:latin typeface="Arial" panose="020B0604020202020204" pitchFamily="34" charset="0"/>
                        </a:rPr>
                        <a:t>QUALIFICATIONS </a:t>
                      </a:r>
                      <a:endParaRPr lang="en-PH" sz="4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800" b="1">
                          <a:effectLst/>
                          <a:latin typeface="Arial" panose="020B0604020202020204" pitchFamily="34" charset="0"/>
                        </a:rPr>
                        <a:t>SCORE </a:t>
                      </a:r>
                      <a:endParaRPr lang="en-PH" sz="44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3062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>
                          <a:effectLst/>
                          <a:latin typeface="Arial" panose="020B0604020202020204" pitchFamily="34" charset="0"/>
                        </a:rPr>
                        <a:t>Technical correctness </a:t>
                      </a:r>
                      <a:endParaRPr lang="en-PH" sz="40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Met all objectives.</a:t>
                      </a: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Results are complete. Results are verifiably correct.</a:t>
                      </a: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Understood the lesson. </a:t>
                      </a:r>
                      <a:endParaRPr lang="en-PH" sz="4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600" dirty="0">
                          <a:effectLst/>
                          <a:latin typeface="ArialMT"/>
                        </a:rPr>
                        <a:t>30 </a:t>
                      </a:r>
                      <a:endParaRPr lang="en-PH" sz="4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3729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effectLst/>
                          <a:latin typeface="Arial" panose="020B0604020202020204" pitchFamily="34" charset="0"/>
                        </a:rPr>
                        <a:t>Quality of presentation.</a:t>
                      </a:r>
                      <a:endParaRPr lang="en-PH" sz="4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All text and images are of good quality.</a:t>
                      </a: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A picture or diagram of the setup is shown (if the activity has one). </a:t>
                      </a: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Code has sufficient comments and guides.</a:t>
                      </a: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All plots are properly labeled and are visually understandable. </a:t>
                      </a: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The report is clear. </a:t>
                      </a:r>
                      <a:endParaRPr lang="en-PH" sz="16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6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772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 dirty="0">
                          <a:effectLst/>
                          <a:latin typeface="Arial" panose="020B0604020202020204" pitchFamily="34" charset="0"/>
                        </a:rPr>
                        <a:t>Reflection </a:t>
                      </a:r>
                      <a:endParaRPr lang="en-PH" sz="4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Explained the validity of results.</a:t>
                      </a: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Discussed what went right or wrong in the activity.</a:t>
                      </a: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Justified the self score.</a:t>
                      </a: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Acknowledged sources (e.g. persons consulted, references, etc.) </a:t>
                      </a:r>
                      <a:endParaRPr lang="en-PH" sz="4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600" dirty="0">
                          <a:effectLst/>
                          <a:latin typeface="ArialMT"/>
                        </a:rPr>
                        <a:t>30 </a:t>
                      </a:r>
                      <a:endParaRPr lang="en-PH" sz="4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23606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PH" sz="1600" b="1">
                          <a:effectLst/>
                          <a:latin typeface="Arial" panose="020B0604020202020204" pitchFamily="34" charset="0"/>
                        </a:rPr>
                        <a:t>Ownership </a:t>
                      </a:r>
                      <a:endParaRPr lang="en-PH" sz="400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Applied the technique on other data</a:t>
                      </a: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Discovered limitations in the technique </a:t>
                      </a:r>
                      <a:r>
                        <a:rPr lang="en-PH" sz="1600" dirty="0">
                          <a:solidFill>
                            <a:srgbClr val="FF0000"/>
                          </a:solidFill>
                          <a:effectLst/>
                          <a:latin typeface="ArialMT"/>
                        </a:rPr>
                        <a:t>(Not applicable, it’s a straightforward matrix multiplication)</a:t>
                      </a:r>
                    </a:p>
                    <a:p>
                      <a:pPr marL="285750" indent="-285750">
                        <a:buFont typeface="Wingdings" pitchFamily="2" charset="2"/>
                        <a:buChar char="q"/>
                      </a:pPr>
                      <a:r>
                        <a:rPr lang="en-PH" sz="1600" dirty="0">
                          <a:effectLst/>
                          <a:latin typeface="ArialMT"/>
                        </a:rPr>
                        <a:t>Introduced improvements to the technique </a:t>
                      </a:r>
                      <a:r>
                        <a:rPr lang="en-PH" sz="1600" dirty="0">
                          <a:solidFill>
                            <a:srgbClr val="FF0000"/>
                          </a:solidFill>
                          <a:effectLst/>
                          <a:latin typeface="ArialMT"/>
                        </a:rPr>
                        <a:t>(N/A)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q"/>
                        <a:tabLst/>
                        <a:defRPr/>
                      </a:pPr>
                      <a:r>
                        <a:rPr lang="en-PH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 went beyond the objective (</a:t>
                      </a:r>
                      <a:r>
                        <a:rPr lang="en-PH" sz="1600" kern="12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Demonstrate how color changes under varying camera sensitivities. </a:t>
                      </a:r>
                      <a:r>
                        <a:rPr lang="en-PH" sz="160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-PH" sz="400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PH" sz="1600" dirty="0">
                          <a:effectLst/>
                          <a:latin typeface="ArialMT"/>
                        </a:rPr>
                        <a:t>10 </a:t>
                      </a:r>
                      <a:endParaRPr lang="en-PH" sz="40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5981173"/>
                  </a:ext>
                </a:extLst>
              </a:tr>
            </a:tbl>
          </a:graphicData>
        </a:graphic>
      </p:graphicFrame>
      <p:pic>
        <p:nvPicPr>
          <p:cNvPr id="16386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85463C1B-2794-D7CC-7969-ADBC4093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616" y="607376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E9557D65-A334-F960-F5A1-4EEEC0003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226" y="862808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60156FDA-6E44-FEA4-D2D0-7866672E7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61" y="1084358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ECCD3378-890C-B492-C59C-B2E7FB07D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61" y="1419776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A380E57D-9DAD-DBCF-4165-B1AD2F6CC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1" y="2117187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C646A741-002D-4358-7D4E-3ECE7C02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460" y="2404268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5D2E5AD0-22F6-1075-54D3-95631AB2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1" y="2876528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6B41FBDB-E0E3-CF7F-E007-850F291DF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61" y="3211024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7DAD79A7-0308-B633-E03F-0E61D8E02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61" y="3435864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95D2F2C7-6D61-669A-8CB2-C7C13E50F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1" y="3698312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53F83A22-B8D6-1867-DA8D-F545F254B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1" y="3981275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22C5DEA8-260A-848B-A378-872537E8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11" y="5480139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CBB52963-9A72-A6EE-9D98-7814D4877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361" y="1637132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36C612-6309-6D50-349B-2DAF975C8957}"/>
              </a:ext>
            </a:extLst>
          </p:cNvPr>
          <p:cNvSpPr txBox="1"/>
          <p:nvPr/>
        </p:nvSpPr>
        <p:spPr>
          <a:xfrm>
            <a:off x="9665804" y="6115361"/>
            <a:ext cx="9939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100</a:t>
            </a:r>
          </a:p>
        </p:txBody>
      </p:sp>
      <p:pic>
        <p:nvPicPr>
          <p:cNvPr id="23" name="Picture 2" descr="Checkmark PNG, Checkmark Transparent Background - FreeIconsPNG">
            <a:extLst>
              <a:ext uri="{FF2B5EF4-FFF2-40B4-BE49-F238E27FC236}">
                <a16:creationId xmlns:a16="http://schemas.microsoft.com/office/drawing/2014/main" id="{E9E2A556-9844-831E-CF58-490B708C8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1" y="4487792"/>
            <a:ext cx="336282" cy="31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182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6E4D9D1A-4AB4-5D9E-1620-695F70C9C4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19" r="10780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83484EA-4751-573D-37FA-5C948EBAF383}"/>
              </a:ext>
            </a:extLst>
          </p:cNvPr>
          <p:cNvSpPr/>
          <p:nvPr/>
        </p:nvSpPr>
        <p:spPr>
          <a:xfrm>
            <a:off x="2019869" y="832334"/>
            <a:ext cx="8846053" cy="3823854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39652-85C8-4B01-99B2-F117170B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Spectral imaging</a:t>
            </a:r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3A588-8406-485A-A466-57C6DD04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Objectives: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PH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Render image color given spectral information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PH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Find hyperspectral image databases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PH" sz="2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Demonstrate how color changes under varying illumination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DB5D9-E4A4-4453-AABF-8BBFD75CF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6DF82FE7-853C-49BC-93A8-CDCCD4D88F37}" type="slidenum">
              <a:rPr lang="en-US" smtClean="0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2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583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8FF88A3-8EBC-4142-8CC2-EBE257ED6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3B17CFFA-F8EE-20B5-424A-F39298CB8F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6EA4E9-D706-8E59-4A7F-27053EF98C97}"/>
              </a:ext>
            </a:extLst>
          </p:cNvPr>
          <p:cNvSpPr/>
          <p:nvPr/>
        </p:nvSpPr>
        <p:spPr>
          <a:xfrm>
            <a:off x="2019869" y="832334"/>
            <a:ext cx="8846053" cy="4440310"/>
          </a:xfrm>
          <a:prstGeom prst="rect">
            <a:avLst/>
          </a:prstGeom>
          <a:solidFill>
            <a:srgbClr val="000000">
              <a:alpha val="6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39652-85C8-4B01-99B2-F117170B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Spectral imaging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D8A815-1B1F-4DB5-A03C-F4987CF0CB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261388EF-B4CE-4326-979A-2F53CED60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33A25547-9075-4BDB-8F46-BA09E76AA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1D917FAD-3240-4D3F-91A0-9571F75DC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3A588-8406-485A-A466-57C6DD04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0936" y="2470248"/>
            <a:ext cx="9484235" cy="3052726"/>
          </a:xfrm>
        </p:spPr>
        <p:txBody>
          <a:bodyPr>
            <a:normAutofit/>
          </a:bodyPr>
          <a:lstStyle/>
          <a:p>
            <a:pPr marL="571500" indent="-571500">
              <a:buAutoNum type="romanUcPeriod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Brief introduction on spectral imaging</a:t>
            </a:r>
          </a:p>
          <a:p>
            <a:pPr marL="571500" indent="-571500">
              <a:buAutoNum type="romanUcPeriod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Step-by-step Matlab code for patch rendering</a:t>
            </a:r>
          </a:p>
          <a:p>
            <a:pPr marL="571500" indent="-571500">
              <a:buAutoNum type="romanUcPeriod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Rendered Macbeth chart under different illuminance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CIE illuminant A and D65</a:t>
            </a:r>
          </a:p>
          <a:p>
            <a:pPr marL="1028700" lvl="1" indent="-571500">
              <a:buFont typeface="+mj-lt"/>
              <a:buAutoNum type="romanLcPeriod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CIE Fluorescent lamps</a:t>
            </a:r>
          </a:p>
          <a:p>
            <a:pPr marL="571500" indent="-571500">
              <a:buFont typeface="+mj-lt"/>
              <a:buAutoNum type="romanUcPeriod"/>
            </a:pPr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Rendered scene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3BF684-C360-496A-93AF-37DA1EF30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6536" y="6035040"/>
            <a:ext cx="548640" cy="548640"/>
          </a:xfrm>
          <a:prstGeom prst="ellipse">
            <a:avLst/>
          </a:pr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6DF82FE7-853C-49BC-93A8-CDCCD4D88F37}" type="slidenum">
              <a:rPr lang="en-US">
                <a:solidFill>
                  <a:schemeClr val="bg1"/>
                </a:solidFill>
              </a:rPr>
              <a:pPr algn="ctr">
                <a:spcAft>
                  <a:spcPts val="600"/>
                </a:spcAft>
              </a:pPr>
              <a:t>3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056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F2888D0F-1F55-10A8-B60E-813F35F74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001680-52D7-41F2-836F-E93F649F5C1A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I. Brief Introduction on spectral imaging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D1BB79-3E1E-FE47-103D-09EB7CF35A3A}"/>
              </a:ext>
            </a:extLst>
          </p:cNvPr>
          <p:cNvSpPr/>
          <p:nvPr/>
        </p:nvSpPr>
        <p:spPr>
          <a:xfrm>
            <a:off x="285008" y="326571"/>
            <a:ext cx="11637818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3A588-8406-485A-A466-57C6DD04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3132"/>
            <a:ext cx="10515600" cy="5523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RGB color is an 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unstable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feature of an image since color varies depending on the light source and camera used in capturing the image. A simple example can be seen in the figure below where the color of the object varies depending on the camera used or the light source.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037EF-2BE7-4FAD-8094-1E64B3D6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25BF9D4-50BC-D627-D7B6-1710D6C7C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581" y="1634174"/>
            <a:ext cx="3033376" cy="227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1B8ECB-2A5D-2D23-3224-E91F9DB6A484}"/>
              </a:ext>
            </a:extLst>
          </p:cNvPr>
          <p:cNvSpPr txBox="1"/>
          <p:nvPr/>
        </p:nvSpPr>
        <p:spPr>
          <a:xfrm>
            <a:off x="1536862" y="3956708"/>
            <a:ext cx="2315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Taken by </a:t>
            </a:r>
            <a:r>
              <a:rPr lang="en-US" sz="1400" dirty="0" err="1"/>
              <a:t>Iphone</a:t>
            </a:r>
            <a:r>
              <a:rPr lang="en-US" sz="1400" dirty="0"/>
              <a:t> 11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A3C557-A539-F607-5581-5B744F5FD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150" y="1634173"/>
            <a:ext cx="3033376" cy="227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B115D0-FA9B-0004-C4C7-6A291BB98708}"/>
              </a:ext>
            </a:extLst>
          </p:cNvPr>
          <p:cNvSpPr txBox="1"/>
          <p:nvPr/>
        </p:nvSpPr>
        <p:spPr>
          <a:xfrm>
            <a:off x="5127994" y="3956099"/>
            <a:ext cx="2315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Taken by Olympus Air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E03109C-4A5F-0081-B576-B4ECC9F04A5E}"/>
              </a:ext>
            </a:extLst>
          </p:cNvPr>
          <p:cNvSpPr txBox="1"/>
          <p:nvPr/>
        </p:nvSpPr>
        <p:spPr>
          <a:xfrm>
            <a:off x="8087514" y="1849508"/>
            <a:ext cx="33965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Photo taken by </a:t>
            </a:r>
            <a:r>
              <a:rPr lang="en-US" sz="1400" dirty="0" err="1"/>
              <a:t>Iphone</a:t>
            </a:r>
            <a:r>
              <a:rPr lang="en-US" sz="1400" dirty="0"/>
              <a:t> 11 is brighter.</a:t>
            </a:r>
          </a:p>
          <a:p>
            <a:endParaRPr lang="en-US" sz="1400" dirty="0"/>
          </a:p>
          <a:p>
            <a:r>
              <a:rPr lang="en-US" sz="1400" dirty="0"/>
              <a:t>Images retrieved from: </a:t>
            </a:r>
            <a:r>
              <a:rPr lang="en-US" sz="1400" b="1" dirty="0"/>
              <a:t>Imaging Resource </a:t>
            </a:r>
            <a:r>
              <a:rPr lang="en-US" sz="1400" b="1" dirty="0" err="1"/>
              <a:t>Comparometer</a:t>
            </a:r>
            <a:r>
              <a:rPr lang="en-US" sz="1400" b="1" dirty="0"/>
              <a:t> </a:t>
            </a:r>
            <a:r>
              <a:rPr lang="en-US" sz="1400" dirty="0">
                <a:hlinkClick r:id="rId6"/>
              </a:rPr>
              <a:t>https://www.imaging-resource.com/IMCOMP/COMPS01.HTM</a:t>
            </a:r>
            <a:r>
              <a:rPr lang="en-US" sz="1400" dirty="0"/>
              <a:t> </a:t>
            </a:r>
          </a:p>
          <a:p>
            <a:r>
              <a:rPr lang="en-US" sz="1400" dirty="0"/>
              <a:t>You may check this site for more examples of pictures taken by different cameras and models! From Canon to Nikon, Fujifilm, and Sony, Panasonic, etc.</a:t>
            </a:r>
          </a:p>
        </p:txBody>
      </p:sp>
      <p:pic>
        <p:nvPicPr>
          <p:cNvPr id="1030" name="Picture 6" descr="Jimaging 07 00207 g007">
            <a:extLst>
              <a:ext uri="{FF2B5EF4-FFF2-40B4-BE49-F238E27FC236}">
                <a16:creationId xmlns:a16="http://schemas.microsoft.com/office/drawing/2014/main" id="{96D0CC61-5943-3731-C055-EF6D1E6B8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10" y="4352935"/>
            <a:ext cx="7838133" cy="20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40F720D-5B69-F092-CFBD-0D5C79CAB341}"/>
              </a:ext>
            </a:extLst>
          </p:cNvPr>
          <p:cNvSpPr txBox="1"/>
          <p:nvPr/>
        </p:nvSpPr>
        <p:spPr>
          <a:xfrm>
            <a:off x="8671442" y="4529813"/>
            <a:ext cx="285949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400" b="0" i="0" u="none" strike="noStrike" dirty="0">
                <a:solidFill>
                  <a:srgbClr val="222222"/>
                </a:solidFill>
                <a:effectLst/>
              </a:rPr>
              <a:t>Images taken under  three different light sources. (</a:t>
            </a:r>
            <a:r>
              <a:rPr lang="en-PH" sz="1400" b="1" i="0" u="none" strike="noStrike" dirty="0">
                <a:solidFill>
                  <a:srgbClr val="222222"/>
                </a:solidFill>
                <a:effectLst/>
              </a:rPr>
              <a:t>a</a:t>
            </a:r>
            <a:r>
              <a:rPr lang="en-PH" sz="1400" b="0" i="0" u="none" strike="noStrike" dirty="0">
                <a:solidFill>
                  <a:srgbClr val="222222"/>
                </a:solidFill>
                <a:effectLst/>
              </a:rPr>
              <a:t>) Ground truth image, (</a:t>
            </a:r>
            <a:r>
              <a:rPr lang="en-PH" sz="1400" b="1" i="0" u="none" strike="noStrike" dirty="0">
                <a:solidFill>
                  <a:srgbClr val="222222"/>
                </a:solidFill>
                <a:effectLst/>
              </a:rPr>
              <a:t>b</a:t>
            </a:r>
            <a:r>
              <a:rPr lang="en-PH" sz="1400" b="0" i="0" u="none" strike="noStrike" dirty="0">
                <a:solidFill>
                  <a:srgbClr val="222222"/>
                </a:solidFill>
                <a:effectLst/>
              </a:rPr>
              <a:t>) image taken under warm white light, and (</a:t>
            </a:r>
            <a:r>
              <a:rPr lang="en-PH" sz="1400" b="1" i="0" u="none" strike="noStrike" dirty="0">
                <a:solidFill>
                  <a:srgbClr val="222222"/>
                </a:solidFill>
                <a:effectLst/>
              </a:rPr>
              <a:t>c </a:t>
            </a:r>
            <a:r>
              <a:rPr lang="en-PH" sz="1400" b="0" i="0" u="none" strike="noStrike" dirty="0">
                <a:solidFill>
                  <a:srgbClr val="222222"/>
                </a:solidFill>
                <a:effectLst/>
              </a:rPr>
              <a:t>) image taken under daylight. [1]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FCECFD-951F-D477-1B69-C5C7FEBD96A1}"/>
              </a:ext>
            </a:extLst>
          </p:cNvPr>
          <p:cNvSpPr txBox="1"/>
          <p:nvPr/>
        </p:nvSpPr>
        <p:spPr>
          <a:xfrm>
            <a:off x="947837" y="6539235"/>
            <a:ext cx="1031215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en-PH" sz="10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Akazawa</a:t>
            </a:r>
            <a:r>
              <a:rPr lang="en-PH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T, Kinoshita Y, Shiota S, Kiya H. Three-Color Balancing for Color Constancy Correction. </a:t>
            </a:r>
            <a:r>
              <a:rPr lang="en-PH" sz="10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Imaging</a:t>
            </a:r>
            <a:r>
              <a:rPr lang="en-PH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2021; 7(10):207. https://</a:t>
            </a:r>
            <a:r>
              <a:rPr lang="en-PH" sz="10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doi.org</a:t>
            </a:r>
            <a:r>
              <a:rPr lang="en-PH" sz="10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/10.3390/jimaging7100207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9189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5EB58D84-E7D3-32B7-9C64-27C021CA2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354531-7769-4ABF-A5F6-F13C6E29684D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II.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Step-by-step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code for patch rendering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8BFA97-E04B-A81B-99F0-0D36A3E16669}"/>
              </a:ext>
            </a:extLst>
          </p:cNvPr>
          <p:cNvSpPr/>
          <p:nvPr/>
        </p:nvSpPr>
        <p:spPr>
          <a:xfrm>
            <a:off x="391886" y="326571"/>
            <a:ext cx="11355977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F9DA9-9C34-4347-9CBC-2908781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915" y="680153"/>
            <a:ext cx="10909663" cy="5497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Our goal is to get the analog signal for the nth color channel,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where n = red, green, blue channel.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the spectral power distribution of the light source,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R(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the reflectance of the object,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the spectral sensitivity of the camera.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The available data for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), R(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are usually given in varying intervals,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Based on Equation 1, we should make our data for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), R(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 S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have the same interval,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in this case, let’s make it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d(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 = 5nm.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6D00A-BD32-4C53-85DB-42DED7CA6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658" y="1423853"/>
            <a:ext cx="6548179" cy="11448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6734E0-ADBC-4259-9121-D390B6DFFFEA}"/>
              </a:ext>
            </a:extLst>
          </p:cNvPr>
          <p:cNvSpPr txBox="1"/>
          <p:nvPr/>
        </p:nvSpPr>
        <p:spPr>
          <a:xfrm>
            <a:off x="10371909" y="1767605"/>
            <a:ext cx="87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(1)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54109-2D43-4829-A5B2-26C8A3BE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67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EB0712CA-65BE-508B-EB57-54EF5609C7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AE2386F-21B0-4D31-A7C4-84C9B0B11169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II.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Step-by-step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code for patch rendering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796A9-55A6-96D9-4535-6D55096569A3}"/>
              </a:ext>
            </a:extLst>
          </p:cNvPr>
          <p:cNvSpPr/>
          <p:nvPr/>
        </p:nvSpPr>
        <p:spPr>
          <a:xfrm>
            <a:off x="237506" y="326571"/>
            <a:ext cx="11720946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F9DA9-9C34-4347-9CBC-2908781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" y="679269"/>
            <a:ext cx="10909663" cy="5497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Since data are in different intervals, we need to interpolate first: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C746EB-FCFF-4EAE-8777-72260969D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91" y="1467121"/>
            <a:ext cx="9724060" cy="47098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73907-6DD5-41FA-AC0E-6A2956B9B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7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B1953AAA-586C-4A5D-FC11-C79DB6D61B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A448607-2C7D-4AB8-BE4A-7E10F4270F01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II.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Step-by-step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code for patch rendering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25BA0E-A66C-1196-5DD1-9CCFE8E9D1CD}"/>
              </a:ext>
            </a:extLst>
          </p:cNvPr>
          <p:cNvSpPr/>
          <p:nvPr/>
        </p:nvSpPr>
        <p:spPr>
          <a:xfrm>
            <a:off x="237506" y="326571"/>
            <a:ext cx="11673445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F9DA9-9C34-4347-9CBC-2908781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" y="679269"/>
            <a:ext cx="10909663" cy="5497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Checking the interpolated data: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79E69F-B988-47DA-869D-C614FAD09C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98" y="1084967"/>
            <a:ext cx="3752850" cy="3057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720B4E-F843-48E6-B444-D9DB348924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5148" y="1084967"/>
            <a:ext cx="3781425" cy="3000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7475D-41A9-4F4D-A1D9-3ACB95BE0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5623" y="1084966"/>
            <a:ext cx="3733800" cy="3000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B679DC-C72E-4F10-96E5-F9FB7D8237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177" y="4142492"/>
            <a:ext cx="6576420" cy="2440169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5E055AD-365E-46F3-99E4-CCC956421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72F58999-6BB6-8C4A-E4BA-F56C776145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D254FA-213F-4203-B7BD-5A0F483D51A4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II.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Step-by-step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code for patch rendering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63C46A-63D8-11D5-9B3B-A7580C7EBF5A}"/>
              </a:ext>
            </a:extLst>
          </p:cNvPr>
          <p:cNvSpPr/>
          <p:nvPr/>
        </p:nvSpPr>
        <p:spPr>
          <a:xfrm>
            <a:off x="237506" y="326571"/>
            <a:ext cx="11673445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F9DA9-9C34-4347-9CBC-2908781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" y="679269"/>
            <a:ext cx="10909663" cy="5497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Next, let’s read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), R(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). </a:t>
            </a: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 an example, let’s choose the CIE Illuminant A and D65 for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P(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reflectance of Macbeth chart for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R(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 marL="0" indent="0">
              <a:buNone/>
            </a:pP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 line 40-43, we just cut the column from 400 to 700nm to match our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2400" b="1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l-GR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λ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C94F76-ACF6-47E9-B500-55E2AFF36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137" y="2088288"/>
            <a:ext cx="9192232" cy="293598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F234E-21DA-4CF8-8616-B65A3F34C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9901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the land&#10;&#10;Description automatically generated with low confidence">
            <a:extLst>
              <a:ext uri="{FF2B5EF4-FFF2-40B4-BE49-F238E27FC236}">
                <a16:creationId xmlns:a16="http://schemas.microsoft.com/office/drawing/2014/main" id="{4BBBA706-55CB-C625-E05E-0506679EE3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 l="1220" r="10779" b="-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90461D6-CA86-4112-A389-146F4DB0B055}"/>
              </a:ext>
            </a:extLst>
          </p:cNvPr>
          <p:cNvSpPr/>
          <p:nvPr/>
        </p:nvSpPr>
        <p:spPr>
          <a:xfrm>
            <a:off x="0" y="0"/>
            <a:ext cx="12192000" cy="32657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II.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Step-by-step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Matlab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code for patch rendering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13DD80-F618-84E4-C335-7416633EAA79}"/>
              </a:ext>
            </a:extLst>
          </p:cNvPr>
          <p:cNvSpPr/>
          <p:nvPr/>
        </p:nvSpPr>
        <p:spPr>
          <a:xfrm>
            <a:off x="237506" y="326571"/>
            <a:ext cx="11673445" cy="65314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8F9DA9-9C34-4347-9CBC-29087812BF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137" y="679269"/>
            <a:ext cx="10909663" cy="5497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Going back to equation 1, we still need to normalize it (white object will look white). Since white object has reflectance equal to 1 across all wavelengths, equation 1 will transform into: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also called white balancing.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US" sz="24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will now be our final analog signal for an object/patch.</a:t>
            </a:r>
            <a:endParaRPr lang="en-US" sz="2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779C5-AB36-4D65-AC90-82BDE60D4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274" y="2141204"/>
            <a:ext cx="5790865" cy="189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BC9E51-DA1D-4BDC-AFDB-0CC7C3C011B3}"/>
              </a:ext>
            </a:extLst>
          </p:cNvPr>
          <p:cNvSpPr txBox="1"/>
          <p:nvPr/>
        </p:nvSpPr>
        <p:spPr>
          <a:xfrm>
            <a:off x="10190872" y="2858731"/>
            <a:ext cx="877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(1)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0B51E9E-28EA-40B9-A31F-0DAF1E199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F82FE7-853C-49BC-93A8-CDCCD4D88F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554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967</TotalTime>
  <Words>1469</Words>
  <Application>Microsoft Macintosh PowerPoint</Application>
  <PresentationFormat>Widescreen</PresentationFormat>
  <Paragraphs>170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Arial Black</vt:lpstr>
      <vt:lpstr>Arial Narrow</vt:lpstr>
      <vt:lpstr>ArialMT</vt:lpstr>
      <vt:lpstr>Calibri</vt:lpstr>
      <vt:lpstr>Calibri Light</vt:lpstr>
      <vt:lpstr>Verdana</vt:lpstr>
      <vt:lpstr>Wingdings</vt:lpstr>
      <vt:lpstr>Office Theme</vt:lpstr>
      <vt:lpstr>Activity 2: Spectral imaging</vt:lpstr>
      <vt:lpstr>Spectral imaging</vt:lpstr>
      <vt:lpstr>Spectral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Figure 4:Subtle difference of A (back) and D65 (front)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Jeremy Narag</dc:creator>
  <cp:lastModifiedBy>Mark Jeremy Narag</cp:lastModifiedBy>
  <cp:revision>18</cp:revision>
  <dcterms:created xsi:type="dcterms:W3CDTF">2022-04-08T14:09:09Z</dcterms:created>
  <dcterms:modified xsi:type="dcterms:W3CDTF">2022-06-06T16:44:56Z</dcterms:modified>
</cp:coreProperties>
</file>